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1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rauf, Kellen J" initials="SKJ" lastIdx="6" clrIdx="0">
    <p:extLst>
      <p:ext uri="{19B8F6BF-5375-455C-9EA6-DF929625EA0E}">
        <p15:presenceInfo xmlns:p15="http://schemas.microsoft.com/office/powerpoint/2012/main" userId="S-1-5-21-1023749926-486503734-929701000-6284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2T08:43:50.128" idx="3">
    <p:pos x="2048" y="2112"/>
    <p:text>analyze racial data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2T08:45:54.522" idx="5">
    <p:pos x="1286" y="2927"/>
    <p:text>Do not know if targeted racial ad campaigs are effective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2T08:46:53.168" idx="6">
    <p:pos x="6080" y="2961"/>
    <p:text>seeing -&gt; identifying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946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/>
              <a:t>Your goal should be to create good analysis and documentation of your project and process so others can visit the GitHub Organization and be inspired.</a:t>
            </a:r>
            <a:endParaRPr sz="1000"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1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00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cdc4500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4cdc450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34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83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31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15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34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52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5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roxima Nova"/>
              <a:buNone/>
              <a:defRPr sz="60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2571" t="12477"/>
          <a:stretch/>
        </p:blipFill>
        <p:spPr>
          <a:xfrm>
            <a:off x="0" y="0"/>
            <a:ext cx="7697738" cy="225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839788" y="19304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roxima Nova"/>
              <a:buNone/>
              <a:defRPr sz="32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5183188" y="2460625"/>
            <a:ext cx="6172200" cy="33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839788" y="3530600"/>
            <a:ext cx="3932237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63600" y="2884488"/>
            <a:ext cx="10515600" cy="305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1849" y="1585356"/>
            <a:ext cx="10979151" cy="425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2000"/>
              <a:buNone/>
              <a:defRPr sz="2000">
                <a:solidFill>
                  <a:srgbClr val="8E8F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800"/>
              <a:buNone/>
              <a:defRPr sz="1800">
                <a:solidFill>
                  <a:srgbClr val="8E8F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613822" y="550079"/>
            <a:ext cx="7197178" cy="50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roxima Nova"/>
              <a:buNone/>
              <a:defRPr sz="28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2190997" y="1168094"/>
            <a:ext cx="10064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497" y="96546"/>
            <a:ext cx="4288249" cy="139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3106" y="6092687"/>
            <a:ext cx="2127894" cy="4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49" y="2833688"/>
            <a:ext cx="10979151" cy="30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2000"/>
              <a:buNone/>
              <a:defRPr sz="2000">
                <a:solidFill>
                  <a:srgbClr val="8E8F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800"/>
              <a:buNone/>
              <a:defRPr sz="1800">
                <a:solidFill>
                  <a:srgbClr val="8E8F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8E"/>
              </a:buClr>
              <a:buSzPts val="1600"/>
              <a:buNone/>
              <a:defRPr sz="1600">
                <a:solidFill>
                  <a:srgbClr val="8E8F8E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040834" y="1355725"/>
            <a:ext cx="9770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roxima Nova"/>
              <a:buNone/>
              <a:defRPr sz="28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1888435" y="2266122"/>
            <a:ext cx="106547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2833688"/>
            <a:ext cx="5181600" cy="30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2833688"/>
            <a:ext cx="5181600" cy="30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839788" y="283368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839788" y="3657600"/>
            <a:ext cx="5157787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6172200" y="283368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6172200" y="3657600"/>
            <a:ext cx="5183188" cy="2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8200" y="1508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roxima Nova"/>
              <a:buNone/>
              <a:defRPr sz="44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19304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roxima Nova"/>
              <a:buNone/>
              <a:defRPr sz="3200" b="1" i="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183188" y="2460626"/>
            <a:ext cx="6172200" cy="33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839788" y="3530600"/>
            <a:ext cx="3932237" cy="2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3137" y="-320808"/>
            <a:ext cx="7900875" cy="2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7800" y="5996357"/>
            <a:ext cx="2743200" cy="60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99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2">
            <a:alphaModFix/>
          </a:blip>
          <a:srcRect t="33043" r="70883"/>
          <a:stretch/>
        </p:blipFill>
        <p:spPr>
          <a:xfrm rot="10800000">
            <a:off x="-2" y="2218924"/>
            <a:ext cx="1712859" cy="46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3">
            <a:alphaModFix/>
          </a:blip>
          <a:srcRect t="13393" r="65364"/>
          <a:stretch/>
        </p:blipFill>
        <p:spPr>
          <a:xfrm>
            <a:off x="9877419" y="0"/>
            <a:ext cx="2314582" cy="68170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2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pvan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kubo.com/" TargetMode="External"/><Relationship Id="rId4" Type="http://schemas.openxmlformats.org/officeDocument/2006/relationships/hyperlink" Target="https://www.cfbstrategie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olorado.gov/browse?q=census%20block%20groups&amp;sortBy=relevan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nsus.gov/topics/population/genealogy/data/2010_surnames.html" TargetMode="External"/><Relationship Id="rId4" Type="http://schemas.openxmlformats.org/officeDocument/2006/relationships/hyperlink" Target="http://coloradovoters.info/download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298950" y="1914250"/>
            <a:ext cx="11631793" cy="1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4000" dirty="0" smtClean="0"/>
              <a:t>Colorado Voter History/Demographic </a:t>
            </a:r>
            <a:r>
              <a:rPr lang="en-US" sz="4000" dirty="0"/>
              <a:t>Analysis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Team </a:t>
            </a:r>
            <a:r>
              <a:rPr lang="en-US" sz="3200" dirty="0" smtClean="0"/>
              <a:t>Regis Voter</a:t>
            </a:r>
            <a:r>
              <a:rPr lang="en-US" sz="3200" dirty="0" smtClean="0"/>
              <a:t> </a:t>
            </a:r>
            <a:r>
              <a:rPr lang="en-US" sz="3200" dirty="0" err="1" smtClean="0"/>
              <a:t>Datalytics</a:t>
            </a:r>
            <a:endParaRPr sz="3200"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>
            <a:off x="298950" y="4216199"/>
            <a:ext cx="115122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 smtClean="0"/>
              <a:t>Team Members: </a:t>
            </a:r>
          </a:p>
          <a:p>
            <a:r>
              <a:rPr lang="en-US" dirty="0" err="1"/>
              <a:t>Meng</a:t>
            </a:r>
            <a:r>
              <a:rPr lang="en-US" dirty="0"/>
              <a:t> “Leo” </a:t>
            </a:r>
            <a:r>
              <a:rPr lang="en-US" dirty="0" smtClean="0"/>
              <a:t>Luo – Team Lead</a:t>
            </a:r>
            <a:endParaRPr lang="en-US" b="1" dirty="0" smtClean="0"/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smtClean="0"/>
              <a:t>Kellen </a:t>
            </a:r>
            <a:r>
              <a:rPr lang="en-US" dirty="0" err="1" smtClean="0"/>
              <a:t>Sorauf</a:t>
            </a:r>
            <a:endParaRPr lang="en-US" dirty="0" smtClean="0"/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smtClean="0"/>
              <a:t>Rich </a:t>
            </a:r>
            <a:r>
              <a:rPr lang="en-US" dirty="0" err="1" smtClean="0"/>
              <a:t>Paschen</a:t>
            </a:r>
            <a:endParaRPr lang="en-US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2112100" y="1820499"/>
            <a:ext cx="989793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Identified</a:t>
            </a:r>
            <a:endParaRPr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852714" y="2851599"/>
            <a:ext cx="10515600" cy="323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42900">
              <a:buSzPts val="1800"/>
              <a:buChar char="-"/>
            </a:pPr>
            <a:r>
              <a:rPr lang="en-US" sz="2400" dirty="0" smtClean="0"/>
              <a:t>Currently, political organizations in Colorado are not easily able to collect and analyze racial data to target voters, donors, or volunteers for their respective campaigns.  </a:t>
            </a:r>
          </a:p>
          <a:p>
            <a:pPr lvl="0" indent="-342900">
              <a:buSzPts val="1800"/>
              <a:buChar char="-"/>
            </a:pPr>
            <a:r>
              <a:rPr lang="en-US" sz="2400" dirty="0" smtClean="0"/>
              <a:t>For smaller organizations, it is a two-fold issue:</a:t>
            </a:r>
          </a:p>
          <a:p>
            <a:pPr lvl="1" indent="-342900">
              <a:buSzPts val="1800"/>
            </a:pPr>
            <a:r>
              <a:rPr lang="en-US" sz="2000" dirty="0" smtClean="0"/>
              <a:t>The cost </a:t>
            </a:r>
            <a:r>
              <a:rPr lang="en-US" sz="2000" dirty="0"/>
              <a:t>to </a:t>
            </a:r>
            <a:r>
              <a:rPr lang="en-US" sz="2000" dirty="0" smtClean="0"/>
              <a:t>use </a:t>
            </a:r>
            <a:r>
              <a:rPr lang="en-US" sz="2000" dirty="0"/>
              <a:t>outside firms offering demographic/voter data </a:t>
            </a:r>
            <a:r>
              <a:rPr lang="en-US" sz="2000" dirty="0" smtClean="0"/>
              <a:t>is prohibitive.</a:t>
            </a:r>
          </a:p>
          <a:p>
            <a:pPr lvl="1" indent="-342900">
              <a:buSzPts val="1800"/>
            </a:pPr>
            <a:r>
              <a:rPr lang="en-US" sz="2000" dirty="0" smtClean="0"/>
              <a:t>It’s difficult to accurately target people who may be most interested in their campaign without this data.   </a:t>
            </a:r>
            <a:endParaRPr sz="2000" dirty="0"/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973249" y="1667624"/>
            <a:ext cx="7025958" cy="101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Decision Maker</a:t>
            </a:r>
            <a:endParaRPr dirty="0"/>
          </a:p>
        </p:txBody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8673788" y="2762403"/>
            <a:ext cx="3554085" cy="1945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16514" y="2518898"/>
            <a:ext cx="8382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STAKEHOLDER: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Pete Williams, Technology Director 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Works for the Colorado Democratic Party</a:t>
            </a: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PROBLEMS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Inability to </a:t>
            </a: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voter’s race and ethnicity.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Unable to determine if race/ethnicity was a primary factor when voting.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know if targeted racial ad campaigns are effective. 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/>
              <a:buChar char="-"/>
            </a:pP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DESIRED SOLUTIONS</a:t>
            </a:r>
            <a:endParaRPr lang="en-US" sz="2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Comprehensive demographic data to effectively target voters in elections.  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voter turnout.</a:t>
            </a:r>
          </a:p>
          <a:p>
            <a:pPr marL="457200" indent="-342900">
              <a:lnSpc>
                <a:spcPct val="9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 Colorado residents to speak up and use their vote.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2163449" y="1418163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Competition and Existing Alternatives</a:t>
            </a:r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536448" y="2267711"/>
            <a:ext cx="10842752" cy="381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Paid Services that offer targeted marketing campaigns based on demographic and geographic </a:t>
            </a:r>
            <a:r>
              <a:rPr lang="en-US" sz="2400" dirty="0" smtClean="0"/>
              <a:t>information.</a:t>
            </a:r>
            <a:endParaRPr lang="en-US" sz="2400" dirty="0">
              <a:hlinkClick r:id="rId3"/>
            </a:endParaRPr>
          </a:p>
          <a:p>
            <a:pPr lvl="0" indent="-457200">
              <a:buAutoNum type="arabicPeriod"/>
            </a:pPr>
            <a:r>
              <a:rPr lang="en-US" sz="2400" dirty="0" smtClean="0">
                <a:hlinkClick r:id="rId3"/>
              </a:rPr>
              <a:t>NGP Van </a:t>
            </a:r>
            <a:r>
              <a:rPr lang="en-US" sz="2400" dirty="0"/>
              <a:t>- is the leading technology provider </a:t>
            </a:r>
            <a:r>
              <a:rPr lang="en-US" sz="2400" dirty="0" smtClean="0"/>
              <a:t>offering clients </a:t>
            </a:r>
            <a:r>
              <a:rPr lang="en-US" sz="2400" dirty="0"/>
              <a:t>an integrated platform of the best fundraising, compliance, field, organizing, digital, and social networking products</a:t>
            </a:r>
            <a:r>
              <a:rPr lang="en-US" sz="2400" dirty="0" smtClean="0"/>
              <a:t>.</a:t>
            </a:r>
          </a:p>
          <a:p>
            <a:pPr lvl="0" indent="-457200">
              <a:buAutoNum type="arabicPeriod"/>
            </a:pPr>
            <a:r>
              <a:rPr lang="en-US" sz="2400" dirty="0" smtClean="0">
                <a:hlinkClick r:id="rId4"/>
              </a:rPr>
              <a:t>CFB Strategies</a:t>
            </a:r>
            <a:r>
              <a:rPr lang="en-US" sz="2400" dirty="0" smtClean="0"/>
              <a:t> - delivers </a:t>
            </a:r>
            <a:r>
              <a:rPr lang="en-US" sz="2400" dirty="0"/>
              <a:t>data management solutions that allow political campaigns and non-profits around the world to raise money.</a:t>
            </a:r>
          </a:p>
          <a:p>
            <a:pPr lvl="0" indent="-457200">
              <a:buAutoNum type="arabicPeriod"/>
            </a:pPr>
            <a:r>
              <a:rPr lang="en-US" sz="2400" dirty="0" smtClean="0">
                <a:hlinkClick r:id="rId5"/>
              </a:rPr>
              <a:t>Akubo</a:t>
            </a:r>
            <a:r>
              <a:rPr lang="en-US" sz="2400" dirty="0" smtClean="0"/>
              <a:t> - </a:t>
            </a:r>
            <a:r>
              <a:rPr lang="en-US" sz="2400" dirty="0"/>
              <a:t>is a Cloud-based platform to manage fundraising &amp; sales, event registrations, memberships and </a:t>
            </a:r>
            <a:r>
              <a:rPr lang="en-US" sz="2400"/>
              <a:t>email </a:t>
            </a:r>
            <a:r>
              <a:rPr lang="en-US" sz="2400" smtClean="0"/>
              <a:t>campaigns.</a:t>
            </a:r>
            <a:endParaRPr lang="en-US" sz="2400" dirty="0" smtClean="0"/>
          </a:p>
          <a:p>
            <a:pPr lvl="0" indent="-457200">
              <a:buAutoNum type="arabicPeriod"/>
            </a:pPr>
            <a:endParaRPr lang="en-US" sz="2400" dirty="0" smtClean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263819" y="1568024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Impact</a:t>
            </a: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854974" y="2430578"/>
            <a:ext cx="10947300" cy="369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</a:pPr>
            <a:r>
              <a:rPr lang="en-US" sz="2400" dirty="0" smtClean="0"/>
              <a:t>Impact on Identified Problem</a:t>
            </a:r>
            <a:endParaRPr lang="en-US" sz="2400" dirty="0"/>
          </a:p>
          <a:p>
            <a:pPr lvl="1" indent="-342900">
              <a:buSzPts val="1800"/>
            </a:pPr>
            <a:r>
              <a:rPr lang="en-US" dirty="0"/>
              <a:t>This analysis will impact political and non-profits organizations looking for a cost-friendly solution to targeting voters, volunteers, and donors.</a:t>
            </a:r>
          </a:p>
          <a:p>
            <a:pPr lvl="1" indent="-342900">
              <a:buSzPts val="1800"/>
            </a:pPr>
            <a:r>
              <a:rPr lang="en-US" dirty="0"/>
              <a:t>It also aids in helping organizations identify segments of the population that aren’t registered to vote and target those areas for canvassing and outreach.  </a:t>
            </a:r>
            <a:endParaRPr sz="2400" dirty="0"/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 smtClean="0"/>
              <a:t>It </a:t>
            </a:r>
            <a:r>
              <a:rPr lang="en-US" dirty="0"/>
              <a:t>directly addresses the problem that Pete has with </a:t>
            </a:r>
            <a:r>
              <a:rPr lang="en-US" dirty="0" smtClean="0"/>
              <a:t>identifying </a:t>
            </a:r>
            <a:r>
              <a:rPr lang="en-US" dirty="0"/>
              <a:t>the race/ethnicity of voters and finding potential areas that may help their organization win elections based on this data.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863600" y="2101849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Datasets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863600" y="3132944"/>
            <a:ext cx="10515600" cy="221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smtClean="0">
                <a:hlinkClick r:id="rId3"/>
              </a:rPr>
              <a:t>Census Block Group Data 2013-2019</a:t>
            </a:r>
            <a:r>
              <a:rPr lang="en-US" sz="2000" dirty="0" smtClean="0"/>
              <a:t> – CIM</a:t>
            </a:r>
          </a:p>
          <a:p>
            <a:r>
              <a:rPr lang="en-US" sz="2000" dirty="0" smtClean="0">
                <a:hlinkClick r:id="rId4"/>
              </a:rPr>
              <a:t>Denver County Voters 2014-19 </a:t>
            </a:r>
            <a:r>
              <a:rPr lang="en-US" sz="2000" dirty="0" smtClean="0"/>
              <a:t>– Colorado </a:t>
            </a:r>
            <a:r>
              <a:rPr lang="en-US" sz="2000" dirty="0" err="1" smtClean="0"/>
              <a:t>Voters.Info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Surnames-Census 2010 </a:t>
            </a:r>
            <a:r>
              <a:rPr lang="en-US" sz="2000" dirty="0" smtClean="0"/>
              <a:t>– Census.gov</a:t>
            </a:r>
            <a:endParaRPr lang="en-US" sz="1600" dirty="0"/>
          </a:p>
          <a:p>
            <a:endParaRPr lang="en-US" sz="1600" dirty="0"/>
          </a:p>
          <a:p>
            <a:pPr marL="5080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143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006600" y="1562353"/>
            <a:ext cx="10515600" cy="74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smtClean="0"/>
              <a:t>Value Added to Data</a:t>
            </a: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564675" y="2386584"/>
            <a:ext cx="11457300" cy="355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dirty="0" smtClean="0"/>
              <a:t>Census Block Group and Voter Registration Datasets</a:t>
            </a:r>
          </a:p>
          <a:p>
            <a:pPr marL="1200150" lvl="2" indent="-285750"/>
            <a:r>
              <a:rPr lang="en-US" sz="1800" dirty="0" smtClean="0"/>
              <a:t>Combined the two data sets using the address of each registered voter to determined what census block group that address is located. </a:t>
            </a:r>
          </a:p>
          <a:p>
            <a:pPr marL="1657350" lvl="3" indent="-285750"/>
            <a:r>
              <a:rPr lang="en-US" sz="1600" dirty="0" smtClean="0"/>
              <a:t>Generated </a:t>
            </a:r>
            <a:r>
              <a:rPr lang="en-US" sz="1600" dirty="0" err="1" smtClean="0"/>
              <a:t>Lat</a:t>
            </a:r>
            <a:r>
              <a:rPr lang="en-US" sz="1600" dirty="0" smtClean="0"/>
              <a:t>/Long Coordinates for each registered voter’s address.</a:t>
            </a:r>
          </a:p>
          <a:p>
            <a:pPr marL="1657350" lvl="3" indent="-285750"/>
            <a:r>
              <a:rPr lang="en-US" sz="1600" dirty="0" smtClean="0"/>
              <a:t>By using the centroid of each census block group we were able to determine each address’s corresponding census block group.</a:t>
            </a:r>
          </a:p>
          <a:p>
            <a:pPr marL="1657350" lvl="3" indent="-285750"/>
            <a:r>
              <a:rPr lang="en-US" sz="1600" dirty="0" smtClean="0"/>
              <a:t>This enables our business decision maker to see both registered voters in Colorado and also gives them an accurate idea of the demographic information in that area.</a:t>
            </a:r>
          </a:p>
          <a:p>
            <a:pPr marL="1200150" lvl="2" indent="-285750"/>
            <a:r>
              <a:rPr lang="en-US" sz="1800" dirty="0" smtClean="0"/>
              <a:t>Voter History over the Past 5 Years</a:t>
            </a:r>
          </a:p>
          <a:p>
            <a:pPr marL="1657350" lvl="3" indent="-285750"/>
            <a:r>
              <a:rPr lang="en-US" sz="1600" dirty="0" smtClean="0"/>
              <a:t>Created an aggregate view of the data to explore voter party affiliation.  This can be valuable when trying to target undecided/independent voters or people that have switched parties. </a:t>
            </a:r>
          </a:p>
          <a:p>
            <a:pPr marL="1657350" lvl="3" indent="-285750"/>
            <a:endParaRPr lang="en-US" sz="105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231275" y="1679799"/>
            <a:ext cx="10515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67350" y="2532887"/>
            <a:ext cx="11457300" cy="34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  <a:buChar char="-"/>
            </a:pPr>
            <a:r>
              <a:rPr lang="en-US" sz="1800" dirty="0" smtClean="0"/>
              <a:t>We used Microsoft Power BI to visualize the final analysis, so that our stakeholder can easily solve the problem of seeing the racial/ethnic information along side voter registration history.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endParaRPr sz="14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dirty="0" smtClean="0"/>
              <a:t>Repeatability of this Analysis</a:t>
            </a:r>
            <a:endParaRPr lang="en-US" sz="1800" dirty="0"/>
          </a:p>
          <a:p>
            <a:pPr lvl="1" indent="-342900">
              <a:spcBef>
                <a:spcPts val="0"/>
              </a:spcBef>
              <a:buSzPts val="1800"/>
              <a:buChar char="-"/>
            </a:pPr>
            <a:r>
              <a:rPr lang="en-US" sz="1600" dirty="0" smtClean="0"/>
              <a:t>The datasets used are easily accessible through CIM and we have created code that makes the ETL process repeatable.</a:t>
            </a:r>
          </a:p>
          <a:p>
            <a:pPr lvl="1" indent="-342900">
              <a:spcBef>
                <a:spcPts val="0"/>
              </a:spcBef>
              <a:buSzPts val="1800"/>
              <a:buChar char="-"/>
            </a:pPr>
            <a:r>
              <a:rPr lang="en-US" sz="1600" dirty="0" smtClean="0"/>
              <a:t>The desktop version of Microsoft Power BI is free for any organization to use, and does not require technical skills outside of basic Excel concepts. </a:t>
            </a:r>
          </a:p>
          <a:p>
            <a:pPr lvl="1" indent="-342900">
              <a:spcBef>
                <a:spcPts val="0"/>
              </a:spcBef>
              <a:buSzPts val="1800"/>
              <a:buChar char="-"/>
            </a:pPr>
            <a:endParaRPr sz="1400" dirty="0"/>
          </a:p>
          <a:p>
            <a:pPr lvl="1" indent="-342900">
              <a:spcBef>
                <a:spcPts val="0"/>
              </a:spcBef>
              <a:buSzPts val="1800"/>
              <a:buChar char="-"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024888" y="1571497"/>
            <a:ext cx="8929624" cy="103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847088" y="2880360"/>
            <a:ext cx="910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Live Demo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C19_3slide">
  <a:themeElements>
    <a:clrScheme name="Custom 11">
      <a:dk1>
        <a:srgbClr val="393A38"/>
      </a:dk1>
      <a:lt1>
        <a:srgbClr val="F9F4F0"/>
      </a:lt1>
      <a:dk2>
        <a:srgbClr val="264C58"/>
      </a:dk2>
      <a:lt2>
        <a:srgbClr val="CCC8C1"/>
      </a:lt2>
      <a:accent1>
        <a:srgbClr val="B9413E"/>
      </a:accent1>
      <a:accent2>
        <a:srgbClr val="E1665F"/>
      </a:accent2>
      <a:accent3>
        <a:srgbClr val="CC8234"/>
      </a:accent3>
      <a:accent4>
        <a:srgbClr val="FFC000"/>
      </a:accent4>
      <a:accent5>
        <a:srgbClr val="3A8C70"/>
      </a:accent5>
      <a:accent6>
        <a:srgbClr val="5FB495"/>
      </a:accent6>
      <a:hlink>
        <a:srgbClr val="B9413E"/>
      </a:hlink>
      <a:folHlink>
        <a:srgbClr val="3A8C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594</Words>
  <Application>Microsoft Office PowerPoint</Application>
  <PresentationFormat>Widescreen</PresentationFormat>
  <Paragraphs>60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Proxima Nova</vt:lpstr>
      <vt:lpstr>Arial</vt:lpstr>
      <vt:lpstr>GC19_3slide</vt:lpstr>
      <vt:lpstr>  Colorado Voter History/Demographic Analysis Team Regis Voter Datalytics</vt:lpstr>
      <vt:lpstr>Problem Identified</vt:lpstr>
      <vt:lpstr>Business Decision Maker</vt:lpstr>
      <vt:lpstr>Competition and Existing Alternatives</vt:lpstr>
      <vt:lpstr>Impact</vt:lpstr>
      <vt:lpstr>Datasets</vt:lpstr>
      <vt:lpstr>Value Added to Data</vt:lpstr>
      <vt:lpstr>Implementation</vt:lpstr>
      <vt:lpstr>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GoCode Colorado 2019 Submission Template</dc:title>
  <dc:creator>Paschen, Richard</dc:creator>
  <cp:lastModifiedBy>Paschen, Richard</cp:lastModifiedBy>
  <cp:revision>39</cp:revision>
  <dcterms:modified xsi:type="dcterms:W3CDTF">2019-04-22T16:36:27Z</dcterms:modified>
</cp:coreProperties>
</file>